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0"/>
    <p:restoredTop sz="94628"/>
  </p:normalViewPr>
  <p:slideViewPr>
    <p:cSldViewPr snapToGrid="0">
      <p:cViewPr varScale="1">
        <p:scale>
          <a:sx n="57" d="100"/>
          <a:sy n="57" d="100"/>
        </p:scale>
        <p:origin x="9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B7D46-04C8-5B35-5675-B2A2FE561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70642-E9FC-4A31-3EC4-10C24C6BC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97BE6-DFCE-68D7-F7AC-5F2F358D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CD9C-5FB9-BE40-B8D5-814F412114E7}" type="datetimeFigureOut">
              <a:rPr lang="en-VN" smtClean="0"/>
              <a:t>09/13/2023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0FA04-5F36-C2C9-5B24-60BC05B7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C96C9-02C0-3948-939D-415BB477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1142-39F6-9441-86D2-3D32707E3F5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5142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9C1B-0E0E-8295-7589-B2659A94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1E1B4-7DF9-A58E-8C6C-29E7105CE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6467F-C5C9-A6EC-3142-B79B088E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CD9C-5FB9-BE40-B8D5-814F412114E7}" type="datetimeFigureOut">
              <a:rPr lang="en-VN" smtClean="0"/>
              <a:t>09/13/2023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F31D2-62EE-EC44-8EC4-8ECD438A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9A12F-0007-8168-EAC1-F05D1F33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1142-39F6-9441-86D2-3D32707E3F5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3257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0362A-D54F-103F-7F01-FF5AC2C44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02A52-2B54-1837-230A-DB8DA50A2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83415-2721-BF02-7D56-9A119FE8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CD9C-5FB9-BE40-B8D5-814F412114E7}" type="datetimeFigureOut">
              <a:rPr lang="en-VN" smtClean="0"/>
              <a:t>09/13/2023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D0D9B-85EF-24C7-4838-1BA3ABD2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656A-75AC-429E-733E-E0F4D476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1142-39F6-9441-86D2-3D32707E3F5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1008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06BD-3559-BCEA-1480-2FDDBD14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70EAB-5762-E914-ADA6-EB77ADC59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FB2CA-7DCD-0702-3CEE-0B1B7053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CD9C-5FB9-BE40-B8D5-814F412114E7}" type="datetimeFigureOut">
              <a:rPr lang="en-VN" smtClean="0"/>
              <a:t>09/13/2023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DFD17-0D25-B4B6-C8F8-B0977B1B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A36F8-F895-E4D0-19FF-AEA8E5A6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1142-39F6-9441-86D2-3D32707E3F5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9830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5E92-B52F-5927-1F59-083551052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8B211-21D2-D5BB-4F0F-1888F2C44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C1DD6-6EC8-A58F-CCB6-FCC45591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CD9C-5FB9-BE40-B8D5-814F412114E7}" type="datetimeFigureOut">
              <a:rPr lang="en-VN" smtClean="0"/>
              <a:t>09/13/2023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86FED-68AD-4129-A1B0-7AAE1488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32F00-1C2F-93A6-938C-6A234C22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1142-39F6-9441-86D2-3D32707E3F5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2810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78ED-7AC3-0544-32EE-78EA5F76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94434-7F71-1EB9-F3A3-B9005B9C3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D9946-42B5-2737-1450-8206E0C5A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54D6C-4443-A2CE-B7AA-072B55D3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CD9C-5FB9-BE40-B8D5-814F412114E7}" type="datetimeFigureOut">
              <a:rPr lang="en-VN" smtClean="0"/>
              <a:t>09/13/2023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DBDB3-ECAB-D563-697C-92D41D88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0C4D9-1731-1ED2-3323-2C08C15B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1142-39F6-9441-86D2-3D32707E3F5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3102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E19F-055B-BA85-45E7-DC54C18C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E5D9F-81C1-2B31-6F2D-08C89682E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373A0-009C-4307-67F3-CC9E9715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20A5F-F266-791B-959D-3315B9917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0DC73-E03E-2ED5-D6D2-2D4C3ABB1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1DA4C-FC95-EFCB-F956-357C82C2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CD9C-5FB9-BE40-B8D5-814F412114E7}" type="datetimeFigureOut">
              <a:rPr lang="en-VN" smtClean="0"/>
              <a:t>09/13/2023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698053-A589-0BBE-2A73-F28C5A8F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0D23F-EFCC-83D1-985B-4BFFE9FD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1142-39F6-9441-86D2-3D32707E3F5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780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D9BD-F4F3-C11E-0F8B-4302C013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E3697-C014-55AF-1AC8-0781C242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CD9C-5FB9-BE40-B8D5-814F412114E7}" type="datetimeFigureOut">
              <a:rPr lang="en-VN" smtClean="0"/>
              <a:t>09/13/2023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8673A-F7D2-25F5-F1AB-F8EC8B27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EB6C8-4CFC-2003-31B9-5486DB12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1142-39F6-9441-86D2-3D32707E3F5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8802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3F5ED-9EFF-9249-F838-6C38DF11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CD9C-5FB9-BE40-B8D5-814F412114E7}" type="datetimeFigureOut">
              <a:rPr lang="en-VN" smtClean="0"/>
              <a:t>09/13/2023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ECCEB2-AF7B-27E3-5171-ADF917F4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33073-F87B-E962-D067-B30995E9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1142-39F6-9441-86D2-3D32707E3F5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9487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E018-337A-C15D-CEBA-5C9D9019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875B7-C909-A0E6-D65D-5F568BF4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859DA-A47D-64DF-EF86-A39BDA7C1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4464F-173C-88FE-C8DF-07AFE42A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CD9C-5FB9-BE40-B8D5-814F412114E7}" type="datetimeFigureOut">
              <a:rPr lang="en-VN" smtClean="0"/>
              <a:t>09/13/2023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6AF0C-6AB8-3EBF-20E7-1B1AEB63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756EA-2F9E-CAEE-FCD9-D0640C61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1142-39F6-9441-86D2-3D32707E3F5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5502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A3D6-99B4-11F1-AC03-4210A929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149C5-B6B6-5052-F545-78D1F35F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D3602-6E7C-6C8F-A86E-71377BF7E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230F5-DB24-E8DE-DB20-CBE24EA1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CD9C-5FB9-BE40-B8D5-814F412114E7}" type="datetimeFigureOut">
              <a:rPr lang="en-VN" smtClean="0"/>
              <a:t>09/13/2023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78190-A85B-30CB-F35A-22076CF8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81CFB-1A6B-5789-5324-E427F7FA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1142-39F6-9441-86D2-3D32707E3F5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0104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30923-DBDC-5DFA-C7E3-8831DA2A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681F7-23F4-6974-F507-03EBEE27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55597-9D08-9616-4AF9-96702D451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CD9C-5FB9-BE40-B8D5-814F412114E7}" type="datetimeFigureOut">
              <a:rPr lang="en-VN" smtClean="0"/>
              <a:t>09/13/2023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CF942-0B5E-1F09-6BF0-5CDD364BA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7014A-0A9D-9910-23CE-ED7F6217C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D1142-39F6-9441-86D2-3D32707E3F5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5118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916EC4-76F5-6F6D-00D9-483C31621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VN" sz="4800" dirty="0"/>
              <a:t>HƯỚNG DẪN ĐIỀN THÔNG TIN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20D4B32-A078-68BA-DA0A-C10AF133D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VN" sz="3600" b="1" dirty="0"/>
              <a:t>Biểu 01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CB9F9-19B2-FA54-0315-F344BD857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" y="-1"/>
            <a:ext cx="12235087" cy="13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4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C6AB-1183-A0A5-9D4A-091C5632BB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140" y="89607"/>
            <a:ext cx="11883860" cy="1325563"/>
          </a:xfrm>
        </p:spPr>
        <p:txBody>
          <a:bodyPr>
            <a:normAutofit/>
          </a:bodyPr>
          <a:lstStyle/>
          <a:p>
            <a:r>
              <a:rPr lang="en-VN" b="1" dirty="0">
                <a:latin typeface="Arial" panose="020B0604020202020204" pitchFamily="34" charset="0"/>
                <a:cs typeface="Arial" panose="020B0604020202020204" pitchFamily="34" charset="0"/>
              </a:rPr>
              <a:t>Cấu trúc Biểu 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66A65-6265-84EC-F17F-A80AF53B9207}"/>
              </a:ext>
            </a:extLst>
          </p:cNvPr>
          <p:cNvSpPr txBox="1"/>
          <p:nvPr/>
        </p:nvSpPr>
        <p:spPr>
          <a:xfrm>
            <a:off x="270562" y="1625129"/>
            <a:ext cx="2475812" cy="117160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chemeClr val="bg1"/>
                </a:solidFill>
              </a:rPr>
              <a:t>Phần A</a:t>
            </a:r>
          </a:p>
          <a:p>
            <a:r>
              <a:rPr lang="en-VN" dirty="0">
                <a:solidFill>
                  <a:schemeClr val="bg1"/>
                </a:solidFill>
              </a:rPr>
              <a:t>Thông tin cơ bản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C1E3E-0824-7A3F-C280-8DE030CAD60D}"/>
              </a:ext>
            </a:extLst>
          </p:cNvPr>
          <p:cNvSpPr txBox="1"/>
          <p:nvPr/>
        </p:nvSpPr>
        <p:spPr>
          <a:xfrm>
            <a:off x="3063465" y="1655654"/>
            <a:ext cx="2475812" cy="1077218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chemeClr val="bg1"/>
                </a:solidFill>
              </a:rPr>
              <a:t>Phần B</a:t>
            </a:r>
          </a:p>
          <a:p>
            <a:r>
              <a:rPr lang="en-VN" dirty="0">
                <a:solidFill>
                  <a:schemeClr val="bg1"/>
                </a:solidFill>
              </a:rPr>
              <a:t>Sản phẩm và </a:t>
            </a:r>
          </a:p>
          <a:p>
            <a:r>
              <a:rPr lang="en-VN" dirty="0">
                <a:solidFill>
                  <a:schemeClr val="bg1"/>
                </a:solidFill>
              </a:rPr>
              <a:t>quá trình sản xuất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C8085-7567-D4BE-17A7-B4EC330F0FE5}"/>
              </a:ext>
            </a:extLst>
          </p:cNvPr>
          <p:cNvSpPr txBox="1"/>
          <p:nvPr/>
        </p:nvSpPr>
        <p:spPr>
          <a:xfrm>
            <a:off x="5915626" y="1662428"/>
            <a:ext cx="3035244" cy="10772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chemeClr val="bg1"/>
                </a:solidFill>
              </a:rPr>
              <a:t>Phần C</a:t>
            </a:r>
          </a:p>
          <a:p>
            <a:r>
              <a:rPr lang="en-VN" dirty="0">
                <a:solidFill>
                  <a:schemeClr val="bg1"/>
                </a:solidFill>
              </a:rPr>
              <a:t>Sử dụng năng lượng </a:t>
            </a:r>
          </a:p>
          <a:p>
            <a:r>
              <a:rPr lang="en-VN" dirty="0">
                <a:solidFill>
                  <a:schemeClr val="bg1"/>
                </a:solidFill>
              </a:rPr>
              <a:t>cho hoạt động đốt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66FE6-8660-7C0F-D758-DFC0230910CB}"/>
              </a:ext>
            </a:extLst>
          </p:cNvPr>
          <p:cNvSpPr txBox="1"/>
          <p:nvPr/>
        </p:nvSpPr>
        <p:spPr>
          <a:xfrm>
            <a:off x="9177377" y="1678383"/>
            <a:ext cx="2666164" cy="10650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chemeClr val="bg1"/>
                </a:solidFill>
              </a:rPr>
              <a:t>Phần D</a:t>
            </a:r>
          </a:p>
          <a:p>
            <a:r>
              <a:rPr lang="en-VN" dirty="0">
                <a:solidFill>
                  <a:schemeClr val="bg1"/>
                </a:solidFill>
              </a:rPr>
              <a:t>Quá trình cônng nghiệp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7C9489-7821-A344-45A8-1957BFC3AF7E}"/>
              </a:ext>
            </a:extLst>
          </p:cNvPr>
          <p:cNvSpPr txBox="1"/>
          <p:nvPr/>
        </p:nvSpPr>
        <p:spPr>
          <a:xfrm>
            <a:off x="308140" y="3790836"/>
            <a:ext cx="2433339" cy="8002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chemeClr val="bg1"/>
                </a:solidFill>
              </a:rPr>
              <a:t>Phần E</a:t>
            </a:r>
          </a:p>
          <a:p>
            <a:r>
              <a:rPr lang="en-VN" dirty="0">
                <a:solidFill>
                  <a:schemeClr val="bg1"/>
                </a:solidFill>
              </a:rPr>
              <a:t>Ý kiến góp ý, ghi chú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283D3-529C-BC9E-C4AE-97CFB5AD3182}"/>
              </a:ext>
            </a:extLst>
          </p:cNvPr>
          <p:cNvSpPr txBox="1"/>
          <p:nvPr/>
        </p:nvSpPr>
        <p:spPr>
          <a:xfrm>
            <a:off x="265667" y="2882416"/>
            <a:ext cx="24758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dirty="0"/>
              <a:t>A1. Thông tin ban đầu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B814C-0F31-2639-ABD1-AA5F7CC9B43B}"/>
              </a:ext>
            </a:extLst>
          </p:cNvPr>
          <p:cNvSpPr txBox="1"/>
          <p:nvPr/>
        </p:nvSpPr>
        <p:spPr>
          <a:xfrm>
            <a:off x="288493" y="3307686"/>
            <a:ext cx="24578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dirty="0"/>
              <a:t>A2. Thông tin liên hệ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AA9C2-548A-364C-A4C9-83B621F004C0}"/>
              </a:ext>
            </a:extLst>
          </p:cNvPr>
          <p:cNvSpPr txBox="1"/>
          <p:nvPr/>
        </p:nvSpPr>
        <p:spPr>
          <a:xfrm>
            <a:off x="3063464" y="2861512"/>
            <a:ext cx="24578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dirty="0"/>
              <a:t>B1. Nhóm ngành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AC2148-946F-7AA5-2F6D-4BC4E0FF85B2}"/>
              </a:ext>
            </a:extLst>
          </p:cNvPr>
          <p:cNvSpPr txBox="1"/>
          <p:nvPr/>
        </p:nvSpPr>
        <p:spPr>
          <a:xfrm>
            <a:off x="3063465" y="3348168"/>
            <a:ext cx="24578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dirty="0"/>
              <a:t>B2. Sản lượng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EE1B33-4396-CF68-7A32-3E6879C00BEA}"/>
              </a:ext>
            </a:extLst>
          </p:cNvPr>
          <p:cNvSpPr txBox="1"/>
          <p:nvPr/>
        </p:nvSpPr>
        <p:spPr>
          <a:xfrm>
            <a:off x="3063465" y="3791958"/>
            <a:ext cx="24578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dirty="0"/>
              <a:t>B3. Công nghệ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13F702-9EDF-B735-1594-658D355240AF}"/>
              </a:ext>
            </a:extLst>
          </p:cNvPr>
          <p:cNvSpPr txBox="1"/>
          <p:nvPr/>
        </p:nvSpPr>
        <p:spPr>
          <a:xfrm>
            <a:off x="5915626" y="2877228"/>
            <a:ext cx="30352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dirty="0"/>
              <a:t>C1. Tổng năng lượng cho hoạt động đốt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F930D-4DD3-B82E-8DDE-738A0844DB13}"/>
              </a:ext>
            </a:extLst>
          </p:cNvPr>
          <p:cNvSpPr txBox="1"/>
          <p:nvPr/>
        </p:nvSpPr>
        <p:spPr>
          <a:xfrm>
            <a:off x="5915626" y="3573232"/>
            <a:ext cx="3076163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dirty="0"/>
              <a:t>C2. Năng lượng đốt cho</a:t>
            </a:r>
          </a:p>
          <a:p>
            <a:r>
              <a:rPr lang="en-VN" sz="1600" dirty="0"/>
              <a:t>       C2a. Thiết bị cố định và </a:t>
            </a:r>
          </a:p>
          <a:p>
            <a:r>
              <a:rPr lang="en-VN" sz="1600" dirty="0"/>
              <a:t>       C2b.  Phương tiện vận chuyển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DBC10E-EF66-FF7C-6DA0-9A538E111A14}"/>
              </a:ext>
            </a:extLst>
          </p:cNvPr>
          <p:cNvSpPr txBox="1"/>
          <p:nvPr/>
        </p:nvSpPr>
        <p:spPr>
          <a:xfrm>
            <a:off x="9184358" y="2860845"/>
            <a:ext cx="266616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dirty="0"/>
              <a:t>D1. Nhiên liệu sử dụng làm nguyên liệu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30C652-4072-44BC-5EF9-50C8E62FA814}"/>
              </a:ext>
            </a:extLst>
          </p:cNvPr>
          <p:cNvSpPr txBox="1"/>
          <p:nvPr/>
        </p:nvSpPr>
        <p:spPr>
          <a:xfrm>
            <a:off x="9184705" y="3626917"/>
            <a:ext cx="265848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dirty="0"/>
              <a:t>D2. Thu hồi CO2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71755-FF5A-1F12-4A24-6705F02FB654}"/>
              </a:ext>
            </a:extLst>
          </p:cNvPr>
          <p:cNvSpPr txBox="1"/>
          <p:nvPr/>
        </p:nvSpPr>
        <p:spPr>
          <a:xfrm>
            <a:off x="9167676" y="4090938"/>
            <a:ext cx="266616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dirty="0"/>
              <a:t>D3. Định mức tiêu hao năng lượng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83760C-2995-AA2C-AA47-6D7138364BE1}"/>
              </a:ext>
            </a:extLst>
          </p:cNvPr>
          <p:cNvSpPr txBox="1"/>
          <p:nvPr/>
        </p:nvSpPr>
        <p:spPr>
          <a:xfrm>
            <a:off x="5915626" y="5171426"/>
            <a:ext cx="3035244" cy="7820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VN" b="1" dirty="0"/>
              <a:t>Xác định phát thải từ </a:t>
            </a:r>
          </a:p>
          <a:p>
            <a:r>
              <a:rPr lang="en-VN" b="1" dirty="0"/>
              <a:t>quá trình đốt năng lượng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C43352-ADE8-C4B7-562D-A902CF411E12}"/>
              </a:ext>
            </a:extLst>
          </p:cNvPr>
          <p:cNvSpPr txBox="1"/>
          <p:nvPr/>
        </p:nvSpPr>
        <p:spPr>
          <a:xfrm>
            <a:off x="9167675" y="5130211"/>
            <a:ext cx="273583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VN" b="1" dirty="0"/>
              <a:t>Xác định phát thải từ quá trình công nghiệp </a:t>
            </a:r>
          </a:p>
          <a:p>
            <a:r>
              <a:rPr lang="en-VN" dirty="0"/>
              <a:t>(phản ứng hoá học)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F6CE9E-66D9-90D1-7B91-478570BF475D}"/>
              </a:ext>
            </a:extLst>
          </p:cNvPr>
          <p:cNvSpPr txBox="1"/>
          <p:nvPr/>
        </p:nvSpPr>
        <p:spPr>
          <a:xfrm>
            <a:off x="288493" y="5162210"/>
            <a:ext cx="5274092" cy="7916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b="1" dirty="0"/>
              <a:t>Tổng hợp định mức ngành</a:t>
            </a:r>
          </a:p>
        </p:txBody>
      </p:sp>
    </p:spTree>
    <p:extLst>
      <p:ext uri="{BB962C8B-B14F-4D97-AF65-F5344CB8AC3E}">
        <p14:creationId xmlns:p14="http://schemas.microsoft.com/office/powerpoint/2010/main" val="6497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BE5E9FE-382A-4510-A578-3A5F308B0BE1}"/>
              </a:ext>
            </a:extLst>
          </p:cNvPr>
          <p:cNvSpPr/>
          <p:nvPr/>
        </p:nvSpPr>
        <p:spPr>
          <a:xfrm>
            <a:off x="5248404" y="2066807"/>
            <a:ext cx="4221270" cy="4257362"/>
          </a:xfrm>
          <a:prstGeom prst="rect">
            <a:avLst/>
          </a:prstGeom>
          <a:solidFill>
            <a:schemeClr val="accent1">
              <a:alpha val="2922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EC6AB-1183-A0A5-9D4A-091C5632BB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3538" y="315076"/>
            <a:ext cx="11073350" cy="1325563"/>
          </a:xfrm>
        </p:spPr>
        <p:txBody>
          <a:bodyPr>
            <a:normAutofit/>
          </a:bodyPr>
          <a:lstStyle/>
          <a:p>
            <a:r>
              <a:rPr lang="en-VN" b="1" dirty="0"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0F5C9A-0875-6E9D-0489-562E66563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99" y="3044824"/>
            <a:ext cx="1556617" cy="1577280"/>
          </a:xfrm>
          <a:prstGeom prst="rect">
            <a:avLst/>
          </a:prstGeom>
        </p:spPr>
      </p:pic>
      <p:pic>
        <p:nvPicPr>
          <p:cNvPr id="3078" name="Picture 6" descr="Bus Clipart Images - Free Download on Freepik">
            <a:extLst>
              <a:ext uri="{FF2B5EF4-FFF2-40B4-BE49-F238E27FC236}">
                <a16:creationId xmlns:a16="http://schemas.microsoft.com/office/drawing/2014/main" id="{CA909B34-BAE4-B45B-F57D-434990E79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31" y="5155194"/>
            <a:ext cx="978523" cy="4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hat is a Truck? Logistics Terms and Definitions | Saloodo!">
            <a:extLst>
              <a:ext uri="{FF2B5EF4-FFF2-40B4-BE49-F238E27FC236}">
                <a16:creationId xmlns:a16="http://schemas.microsoft.com/office/drawing/2014/main" id="{17B08CD2-E3B9-13B9-E74B-7535F4B6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23" y="5092563"/>
            <a:ext cx="942338" cy="59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orklift - Free industry icons">
            <a:extLst>
              <a:ext uri="{FF2B5EF4-FFF2-40B4-BE49-F238E27FC236}">
                <a16:creationId xmlns:a16="http://schemas.microsoft.com/office/drawing/2014/main" id="{BFEDB7A1-0290-105C-0117-37077FE84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2310" y="4998833"/>
            <a:ext cx="1003506" cy="7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871EAC-A8A7-49F5-764D-60C541926CDA}"/>
              </a:ext>
            </a:extLst>
          </p:cNvPr>
          <p:cNvSpPr txBox="1"/>
          <p:nvPr/>
        </p:nvSpPr>
        <p:spPr>
          <a:xfrm>
            <a:off x="7138792" y="3094800"/>
            <a:ext cx="2330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/>
              <a:t>Thiết bị sản xuất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/>
              <a:t>Phát điện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/>
              <a:t>Căng tin, phụ trợ, văn phòng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/>
              <a:t>….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914B97-DAE5-47BF-9AA8-15CCFDD99019}"/>
              </a:ext>
            </a:extLst>
          </p:cNvPr>
          <p:cNvSpPr txBox="1"/>
          <p:nvPr/>
        </p:nvSpPr>
        <p:spPr>
          <a:xfrm>
            <a:off x="5437724" y="5785623"/>
            <a:ext cx="343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/>
              <a:t>Phương tiện vận chuyển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54D986-3839-7E8A-3616-CDED5EF30375}"/>
              </a:ext>
            </a:extLst>
          </p:cNvPr>
          <p:cNvCxnSpPr>
            <a:cxnSpLocks/>
          </p:cNvCxnSpPr>
          <p:nvPr/>
        </p:nvCxnSpPr>
        <p:spPr>
          <a:xfrm>
            <a:off x="3657598" y="4265474"/>
            <a:ext cx="1780126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B1F6D0-88CE-FAED-A485-575D24B4E041}"/>
              </a:ext>
            </a:extLst>
          </p:cNvPr>
          <p:cNvCxnSpPr>
            <a:cxnSpLocks/>
          </p:cNvCxnSpPr>
          <p:nvPr/>
        </p:nvCxnSpPr>
        <p:spPr>
          <a:xfrm>
            <a:off x="3657598" y="5434944"/>
            <a:ext cx="1724712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A8F4D7B-D155-C1BE-B487-A99F6C104FAC}"/>
              </a:ext>
            </a:extLst>
          </p:cNvPr>
          <p:cNvSpPr txBox="1"/>
          <p:nvPr/>
        </p:nvSpPr>
        <p:spPr>
          <a:xfrm>
            <a:off x="3741104" y="3820698"/>
            <a:ext cx="53572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C2a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ACB7BD-B339-0CBD-0293-EB6986FE2A6E}"/>
              </a:ext>
            </a:extLst>
          </p:cNvPr>
          <p:cNvCxnSpPr>
            <a:cxnSpLocks/>
          </p:cNvCxnSpPr>
          <p:nvPr/>
        </p:nvCxnSpPr>
        <p:spPr>
          <a:xfrm>
            <a:off x="1843457" y="4808888"/>
            <a:ext cx="1800018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49CA58A-77F8-416A-FAF7-17186DD263CE}"/>
              </a:ext>
            </a:extLst>
          </p:cNvPr>
          <p:cNvSpPr txBox="1"/>
          <p:nvPr/>
        </p:nvSpPr>
        <p:spPr>
          <a:xfrm>
            <a:off x="3751667" y="4950789"/>
            <a:ext cx="5469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C2b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DBA54F-F117-1565-2E18-BAEB601D33D5}"/>
              </a:ext>
            </a:extLst>
          </p:cNvPr>
          <p:cNvSpPr txBox="1"/>
          <p:nvPr/>
        </p:nvSpPr>
        <p:spPr>
          <a:xfrm>
            <a:off x="2144024" y="4298778"/>
            <a:ext cx="42511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C1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DF2FDA6-4D77-F3A2-D5BD-D7FC9452F57A}"/>
              </a:ext>
            </a:extLst>
          </p:cNvPr>
          <p:cNvCxnSpPr>
            <a:cxnSpLocks/>
          </p:cNvCxnSpPr>
          <p:nvPr/>
        </p:nvCxnSpPr>
        <p:spPr>
          <a:xfrm>
            <a:off x="1843457" y="3473272"/>
            <a:ext cx="3594267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BE7FF6F-F63E-936C-1873-11C9ACA5ECC6}"/>
              </a:ext>
            </a:extLst>
          </p:cNvPr>
          <p:cNvSpPr txBox="1"/>
          <p:nvPr/>
        </p:nvSpPr>
        <p:spPr>
          <a:xfrm>
            <a:off x="2049632" y="2989664"/>
            <a:ext cx="44435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D1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F6C72E-CAB5-3BA2-0BB5-20D929A7E406}"/>
              </a:ext>
            </a:extLst>
          </p:cNvPr>
          <p:cNvCxnSpPr/>
          <p:nvPr/>
        </p:nvCxnSpPr>
        <p:spPr>
          <a:xfrm>
            <a:off x="3682650" y="4271669"/>
            <a:ext cx="0" cy="11317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12F6A28-9696-5F70-C893-8100EFC539DB}"/>
              </a:ext>
            </a:extLst>
          </p:cNvPr>
          <p:cNvCxnSpPr>
            <a:cxnSpLocks/>
          </p:cNvCxnSpPr>
          <p:nvPr/>
        </p:nvCxnSpPr>
        <p:spPr>
          <a:xfrm>
            <a:off x="1843457" y="3490364"/>
            <a:ext cx="0" cy="13185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9A2EE59-BBDE-712C-3E4E-6229C5BAB690}"/>
              </a:ext>
            </a:extLst>
          </p:cNvPr>
          <p:cNvCxnSpPr>
            <a:cxnSpLocks/>
          </p:cNvCxnSpPr>
          <p:nvPr/>
        </p:nvCxnSpPr>
        <p:spPr>
          <a:xfrm>
            <a:off x="1002080" y="4068809"/>
            <a:ext cx="841377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14" descr="Hydrogen for the petrochemical sector | Linde Engineering">
            <a:extLst>
              <a:ext uri="{FF2B5EF4-FFF2-40B4-BE49-F238E27FC236}">
                <a16:creationId xmlns:a16="http://schemas.microsoft.com/office/drawing/2014/main" id="{E429BD43-C784-2D84-9B72-58FEE4F0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76" y="2183918"/>
            <a:ext cx="750131" cy="4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77E888-F9B1-DB0D-196D-A24D6C25B4D8}"/>
              </a:ext>
            </a:extLst>
          </p:cNvPr>
          <p:cNvCxnSpPr/>
          <p:nvPr/>
        </p:nvCxnSpPr>
        <p:spPr>
          <a:xfrm>
            <a:off x="5248404" y="2875610"/>
            <a:ext cx="422127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C7F4E2C-C9FE-8F47-EE1B-83C6ECCB6377}"/>
              </a:ext>
            </a:extLst>
          </p:cNvPr>
          <p:cNvCxnSpPr/>
          <p:nvPr/>
        </p:nvCxnSpPr>
        <p:spPr>
          <a:xfrm>
            <a:off x="5248404" y="4834251"/>
            <a:ext cx="422127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0FA4E53-EDA8-79FD-45ED-BEAAB4A4CA8D}"/>
              </a:ext>
            </a:extLst>
          </p:cNvPr>
          <p:cNvSpPr txBox="1"/>
          <p:nvPr/>
        </p:nvSpPr>
        <p:spPr>
          <a:xfrm>
            <a:off x="7138792" y="2243431"/>
            <a:ext cx="233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/>
              <a:t>Thu hồi CO2</a:t>
            </a:r>
          </a:p>
        </p:txBody>
      </p:sp>
      <p:cxnSp>
        <p:nvCxnSpPr>
          <p:cNvPr id="3072" name="Straight Arrow Connector 3071">
            <a:extLst>
              <a:ext uri="{FF2B5EF4-FFF2-40B4-BE49-F238E27FC236}">
                <a16:creationId xmlns:a16="http://schemas.microsoft.com/office/drawing/2014/main" id="{AD393001-D717-4A71-A834-79B034B97D86}"/>
              </a:ext>
            </a:extLst>
          </p:cNvPr>
          <p:cNvCxnSpPr>
            <a:cxnSpLocks/>
          </p:cNvCxnSpPr>
          <p:nvPr/>
        </p:nvCxnSpPr>
        <p:spPr>
          <a:xfrm>
            <a:off x="1002080" y="1790951"/>
            <a:ext cx="0" cy="2277858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xtBox 3080">
            <a:extLst>
              <a:ext uri="{FF2B5EF4-FFF2-40B4-BE49-F238E27FC236}">
                <a16:creationId xmlns:a16="http://schemas.microsoft.com/office/drawing/2014/main" id="{54E62218-3088-0229-A01E-FB56113A3049}"/>
              </a:ext>
            </a:extLst>
          </p:cNvPr>
          <p:cNvSpPr txBox="1"/>
          <p:nvPr/>
        </p:nvSpPr>
        <p:spPr>
          <a:xfrm>
            <a:off x="1086788" y="1697475"/>
            <a:ext cx="210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Năng lượng tiêu thụ</a:t>
            </a:r>
          </a:p>
        </p:txBody>
      </p:sp>
      <p:sp>
        <p:nvSpPr>
          <p:cNvPr id="3089" name="TextBox 3088">
            <a:extLst>
              <a:ext uri="{FF2B5EF4-FFF2-40B4-BE49-F238E27FC236}">
                <a16:creationId xmlns:a16="http://schemas.microsoft.com/office/drawing/2014/main" id="{8FCBA405-B6CF-94FF-EB97-302A497BC7C7}"/>
              </a:ext>
            </a:extLst>
          </p:cNvPr>
          <p:cNvSpPr txBox="1"/>
          <p:nvPr/>
        </p:nvSpPr>
        <p:spPr>
          <a:xfrm>
            <a:off x="2493984" y="3003882"/>
            <a:ext cx="255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Sử dụng làm nguyên liệu </a:t>
            </a:r>
          </a:p>
        </p:txBody>
      </p:sp>
      <p:sp>
        <p:nvSpPr>
          <p:cNvPr id="3090" name="TextBox 3089">
            <a:extLst>
              <a:ext uri="{FF2B5EF4-FFF2-40B4-BE49-F238E27FC236}">
                <a16:creationId xmlns:a16="http://schemas.microsoft.com/office/drawing/2014/main" id="{B19CAE88-F61D-01C9-54A7-21DCEF201AAB}"/>
              </a:ext>
            </a:extLst>
          </p:cNvPr>
          <p:cNvSpPr txBox="1"/>
          <p:nvPr/>
        </p:nvSpPr>
        <p:spPr>
          <a:xfrm>
            <a:off x="1995270" y="4945827"/>
            <a:ext cx="153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Sử dụng cho quá trình đốt</a:t>
            </a:r>
          </a:p>
        </p:txBody>
      </p:sp>
      <p:sp>
        <p:nvSpPr>
          <p:cNvPr id="3091" name="TextBox 3090">
            <a:extLst>
              <a:ext uri="{FF2B5EF4-FFF2-40B4-BE49-F238E27FC236}">
                <a16:creationId xmlns:a16="http://schemas.microsoft.com/office/drawing/2014/main" id="{037094F4-E219-EEA9-E961-3E69EFB4F3D5}"/>
              </a:ext>
            </a:extLst>
          </p:cNvPr>
          <p:cNvSpPr txBox="1"/>
          <p:nvPr/>
        </p:nvSpPr>
        <p:spPr>
          <a:xfrm>
            <a:off x="3699021" y="4271669"/>
            <a:ext cx="1535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/>
              <a:t>Thiết bị cố định</a:t>
            </a:r>
          </a:p>
        </p:txBody>
      </p:sp>
      <p:sp>
        <p:nvSpPr>
          <p:cNvPr id="3092" name="TextBox 3091">
            <a:extLst>
              <a:ext uri="{FF2B5EF4-FFF2-40B4-BE49-F238E27FC236}">
                <a16:creationId xmlns:a16="http://schemas.microsoft.com/office/drawing/2014/main" id="{F4D08A47-4CDC-72F9-36CE-D13F4E96A79A}"/>
              </a:ext>
            </a:extLst>
          </p:cNvPr>
          <p:cNvSpPr txBox="1"/>
          <p:nvPr/>
        </p:nvSpPr>
        <p:spPr>
          <a:xfrm>
            <a:off x="3713145" y="5489696"/>
            <a:ext cx="1535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/>
              <a:t>Thiết bị di động</a:t>
            </a:r>
          </a:p>
        </p:txBody>
      </p:sp>
      <p:cxnSp>
        <p:nvCxnSpPr>
          <p:cNvPr id="3093" name="Straight Arrow Connector 3092">
            <a:extLst>
              <a:ext uri="{FF2B5EF4-FFF2-40B4-BE49-F238E27FC236}">
                <a16:creationId xmlns:a16="http://schemas.microsoft.com/office/drawing/2014/main" id="{CB7EA71A-EF22-65B4-8A1D-D7B2101364CD}"/>
              </a:ext>
            </a:extLst>
          </p:cNvPr>
          <p:cNvCxnSpPr>
            <a:cxnSpLocks/>
          </p:cNvCxnSpPr>
          <p:nvPr/>
        </p:nvCxnSpPr>
        <p:spPr>
          <a:xfrm>
            <a:off x="9451419" y="3982418"/>
            <a:ext cx="2085052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TextBox 3093">
            <a:extLst>
              <a:ext uri="{FF2B5EF4-FFF2-40B4-BE49-F238E27FC236}">
                <a16:creationId xmlns:a16="http://schemas.microsoft.com/office/drawing/2014/main" id="{936CD535-1070-263A-E870-5EFBDF9B4CFF}"/>
              </a:ext>
            </a:extLst>
          </p:cNvPr>
          <p:cNvSpPr txBox="1"/>
          <p:nvPr/>
        </p:nvSpPr>
        <p:spPr>
          <a:xfrm>
            <a:off x="9751986" y="3472308"/>
            <a:ext cx="42672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3095" name="TextBox 3094">
            <a:extLst>
              <a:ext uri="{FF2B5EF4-FFF2-40B4-BE49-F238E27FC236}">
                <a16:creationId xmlns:a16="http://schemas.microsoft.com/office/drawing/2014/main" id="{BAA323BA-D216-A161-1014-86F2BC275DB1}"/>
              </a:ext>
            </a:extLst>
          </p:cNvPr>
          <p:cNvSpPr txBox="1"/>
          <p:nvPr/>
        </p:nvSpPr>
        <p:spPr>
          <a:xfrm>
            <a:off x="10237303" y="3533332"/>
            <a:ext cx="15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Sản lượng</a:t>
            </a:r>
          </a:p>
        </p:txBody>
      </p:sp>
      <p:sp>
        <p:nvSpPr>
          <p:cNvPr id="3098" name="TextBox 3097">
            <a:extLst>
              <a:ext uri="{FF2B5EF4-FFF2-40B4-BE49-F238E27FC236}">
                <a16:creationId xmlns:a16="http://schemas.microsoft.com/office/drawing/2014/main" id="{8A361127-51FC-31E5-32E2-519A2F9E4B19}"/>
              </a:ext>
            </a:extLst>
          </p:cNvPr>
          <p:cNvSpPr txBox="1"/>
          <p:nvPr/>
        </p:nvSpPr>
        <p:spPr>
          <a:xfrm>
            <a:off x="8961466" y="2243431"/>
            <a:ext cx="44435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D2</a:t>
            </a:r>
          </a:p>
        </p:txBody>
      </p:sp>
      <p:sp>
        <p:nvSpPr>
          <p:cNvPr id="3100" name="TextBox 3099">
            <a:extLst>
              <a:ext uri="{FF2B5EF4-FFF2-40B4-BE49-F238E27FC236}">
                <a16:creationId xmlns:a16="http://schemas.microsoft.com/office/drawing/2014/main" id="{4B7B38EE-6AAC-DFE2-3FBA-44257A91A13D}"/>
              </a:ext>
            </a:extLst>
          </p:cNvPr>
          <p:cNvSpPr txBox="1"/>
          <p:nvPr/>
        </p:nvSpPr>
        <p:spPr>
          <a:xfrm>
            <a:off x="1163719" y="2051509"/>
            <a:ext cx="44435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D3</a:t>
            </a:r>
          </a:p>
        </p:txBody>
      </p:sp>
      <p:sp>
        <p:nvSpPr>
          <p:cNvPr id="3101" name="TextBox 3100">
            <a:extLst>
              <a:ext uri="{FF2B5EF4-FFF2-40B4-BE49-F238E27FC236}">
                <a16:creationId xmlns:a16="http://schemas.microsoft.com/office/drawing/2014/main" id="{67C0AE67-2016-9883-7093-278643602D14}"/>
              </a:ext>
            </a:extLst>
          </p:cNvPr>
          <p:cNvSpPr txBox="1"/>
          <p:nvPr/>
        </p:nvSpPr>
        <p:spPr>
          <a:xfrm>
            <a:off x="8868426" y="1214975"/>
            <a:ext cx="298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</a:rPr>
              <a:t>Số liệu hoạt động năm 2020</a:t>
            </a:r>
          </a:p>
        </p:txBody>
      </p:sp>
    </p:spTree>
    <p:extLst>
      <p:ext uri="{BB962C8B-B14F-4D97-AF65-F5344CB8AC3E}">
        <p14:creationId xmlns:p14="http://schemas.microsoft.com/office/powerpoint/2010/main" val="340511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C6AB-1183-A0A5-9D4A-091C5632BB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3538" y="315076"/>
            <a:ext cx="1107335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VN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báo số liệu – Phần A, 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82F4C-BCDD-E180-6163-12DEB2D70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70" y="4975551"/>
            <a:ext cx="5686449" cy="1571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F0A816-A185-61A0-84D0-03EB2C566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70" y="1866024"/>
            <a:ext cx="5686449" cy="28183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ACD368-2C7F-911E-8CDE-C038846FB7B6}"/>
              </a:ext>
            </a:extLst>
          </p:cNvPr>
          <p:cNvSpPr txBox="1"/>
          <p:nvPr/>
        </p:nvSpPr>
        <p:spPr>
          <a:xfrm>
            <a:off x="7277622" y="4063957"/>
            <a:ext cx="298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chemeClr val="accent2"/>
                </a:solidFill>
              </a:rPr>
              <a:t>Quá trình kiểm tra, xác minh số liệu yêu cầu thông tin này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7804029-D4EB-B2E9-090B-74A3659055DA}"/>
              </a:ext>
            </a:extLst>
          </p:cNvPr>
          <p:cNvSpPr/>
          <p:nvPr/>
        </p:nvSpPr>
        <p:spPr>
          <a:xfrm>
            <a:off x="6848650" y="3948448"/>
            <a:ext cx="328763" cy="66219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64C413-17B0-5EC1-3CC0-3699EC837874}"/>
              </a:ext>
            </a:extLst>
          </p:cNvPr>
          <p:cNvSpPr txBox="1"/>
          <p:nvPr/>
        </p:nvSpPr>
        <p:spPr>
          <a:xfrm>
            <a:off x="7277622" y="5189209"/>
            <a:ext cx="4459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chemeClr val="accent2"/>
                </a:solidFill>
              </a:rPr>
              <a:t>Đặc biệt quan tâm đến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C</a:t>
            </a:r>
            <a:r>
              <a:rPr lang="en-VN" dirty="0">
                <a:solidFill>
                  <a:schemeClr val="accent2"/>
                </a:solidFill>
              </a:rPr>
              <a:t>ác thông tin giải thích, bổ sung số liệu cung cấp để làm rõ số liệu khai báo, nếu có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>
                <a:solidFill>
                  <a:schemeClr val="accent2"/>
                </a:solidFill>
              </a:rPr>
              <a:t>Các góp ý cải tiến phục vụ hoạt động kiểm kê trong các năm tiếp theo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23598B0-9FAB-59F4-2AB9-7ADB79608AAA}"/>
              </a:ext>
            </a:extLst>
          </p:cNvPr>
          <p:cNvSpPr/>
          <p:nvPr/>
        </p:nvSpPr>
        <p:spPr>
          <a:xfrm>
            <a:off x="6848650" y="5378503"/>
            <a:ext cx="328763" cy="66219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6259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C6AB-1183-A0A5-9D4A-091C5632BB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3538" y="315076"/>
            <a:ext cx="11073350" cy="132556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VN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báo số liệu – Phần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CD368-2C7F-911E-8CDE-C038846FB7B6}"/>
              </a:ext>
            </a:extLst>
          </p:cNvPr>
          <p:cNvSpPr txBox="1"/>
          <p:nvPr/>
        </p:nvSpPr>
        <p:spPr>
          <a:xfrm>
            <a:off x="9114868" y="4972610"/>
            <a:ext cx="2934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Điền thông tin sản lượng của các </a:t>
            </a:r>
            <a:r>
              <a:rPr lang="en-VN" smtClean="0">
                <a:solidFill>
                  <a:schemeClr val="accent2"/>
                </a:solidFill>
              </a:rPr>
              <a:t>sản </a:t>
            </a:r>
            <a:r>
              <a:rPr lang="en-VN" dirty="0">
                <a:solidFill>
                  <a:schemeClr val="accent2"/>
                </a:solidFill>
              </a:rPr>
              <a:t>phẩm không thuộc 13 </a:t>
            </a:r>
            <a:r>
              <a:rPr lang="en-VN">
                <a:solidFill>
                  <a:schemeClr val="accent2"/>
                </a:solidFill>
              </a:rPr>
              <a:t>nhóm </a:t>
            </a:r>
            <a:r>
              <a:rPr lang="en-VN" smtClean="0">
                <a:solidFill>
                  <a:schemeClr val="accent2"/>
                </a:solidFill>
              </a:rPr>
              <a:t>trên</a:t>
            </a:r>
            <a:endParaRPr lang="en-VN" dirty="0">
              <a:solidFill>
                <a:schemeClr val="accent2"/>
              </a:solidFill>
            </a:endParaRPr>
          </a:p>
          <a:p>
            <a:r>
              <a:rPr lang="en-US" smtClean="0">
                <a:solidFill>
                  <a:schemeClr val="accent2"/>
                </a:solidFill>
              </a:rPr>
              <a:t>Nếu sản phẩm đa dạng, khai báo sản lượng theo nhóm sản phẩm.</a:t>
            </a:r>
            <a:endParaRPr lang="en-VN" dirty="0">
              <a:solidFill>
                <a:schemeClr val="accent2"/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7804029-D4EB-B2E9-090B-74A3659055DA}"/>
              </a:ext>
            </a:extLst>
          </p:cNvPr>
          <p:cNvSpPr/>
          <p:nvPr/>
        </p:nvSpPr>
        <p:spPr>
          <a:xfrm>
            <a:off x="8605380" y="4972610"/>
            <a:ext cx="338204" cy="881381"/>
          </a:xfrm>
          <a:prstGeom prst="rightBrace">
            <a:avLst>
              <a:gd name="adj1" fmla="val 8333"/>
              <a:gd name="adj2" fmla="val 4289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50A4EE-1073-AE3B-E970-67C6C85AF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97" y="2387949"/>
            <a:ext cx="3377851" cy="1274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DC64BF-DFB8-CC04-0600-2691C5A8D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011" y="2418232"/>
            <a:ext cx="4382409" cy="31251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12928D-EFCB-F0DB-0193-65BA5B8ED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84" y="2489290"/>
            <a:ext cx="2607558" cy="13158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DE2225-0FFB-995C-77A0-2BE15050A7BA}"/>
              </a:ext>
            </a:extLst>
          </p:cNvPr>
          <p:cNvSpPr txBox="1"/>
          <p:nvPr/>
        </p:nvSpPr>
        <p:spPr>
          <a:xfrm>
            <a:off x="446860" y="3921332"/>
            <a:ext cx="211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chemeClr val="accent2"/>
                </a:solidFill>
              </a:rPr>
              <a:t>Chọn tất cả lựa chọn liên quan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D30692-1EED-A172-8279-0FD80DF354C9}"/>
              </a:ext>
            </a:extLst>
          </p:cNvPr>
          <p:cNvSpPr txBox="1"/>
          <p:nvPr/>
        </p:nvSpPr>
        <p:spPr>
          <a:xfrm>
            <a:off x="8851821" y="3710129"/>
            <a:ext cx="293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chemeClr val="accent2"/>
                </a:solidFill>
              </a:rPr>
              <a:t>Chọn 1 lựa chọn phù hợp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FB42B5-3967-55BD-0AFA-742888E397EB}"/>
              </a:ext>
            </a:extLst>
          </p:cNvPr>
          <p:cNvSpPr txBox="1"/>
          <p:nvPr/>
        </p:nvSpPr>
        <p:spPr>
          <a:xfrm>
            <a:off x="4096011" y="2017097"/>
            <a:ext cx="42672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97C531-03DC-1D84-EA5A-0273C54530BF}"/>
              </a:ext>
            </a:extLst>
          </p:cNvPr>
          <p:cNvSpPr txBox="1"/>
          <p:nvPr/>
        </p:nvSpPr>
        <p:spPr>
          <a:xfrm>
            <a:off x="415455" y="2056763"/>
            <a:ext cx="42672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5E020D-466A-44DA-BCB7-A67F3829BBF0}"/>
              </a:ext>
            </a:extLst>
          </p:cNvPr>
          <p:cNvSpPr txBox="1"/>
          <p:nvPr/>
        </p:nvSpPr>
        <p:spPr>
          <a:xfrm>
            <a:off x="8646047" y="1971050"/>
            <a:ext cx="42672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B3</a:t>
            </a:r>
          </a:p>
        </p:txBody>
      </p:sp>
    </p:spTree>
    <p:extLst>
      <p:ext uri="{BB962C8B-B14F-4D97-AF65-F5344CB8AC3E}">
        <p14:creationId xmlns:p14="http://schemas.microsoft.com/office/powerpoint/2010/main" val="203659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C6AB-1183-A0A5-9D4A-091C5632BB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3538" y="315076"/>
            <a:ext cx="1107335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VN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báo số liệu – Phần C1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0ED52-BEF1-2A3E-A876-AF540D810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212" y="2311568"/>
            <a:ext cx="3248952" cy="1501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73404A-E577-ED54-7C95-95BEB1903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542" y="2242070"/>
            <a:ext cx="2938709" cy="31540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37C827-E68E-0D7D-4C63-318FE5C49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90" y="3591880"/>
            <a:ext cx="3522999" cy="9263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064221-AE31-A72A-A911-49F97649CB53}"/>
              </a:ext>
            </a:extLst>
          </p:cNvPr>
          <p:cNvSpPr txBox="1"/>
          <p:nvPr/>
        </p:nvSpPr>
        <p:spPr>
          <a:xfrm>
            <a:off x="755490" y="1848555"/>
            <a:ext cx="42511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75236B-55B2-1F5A-9829-778F8E35F6F7}"/>
              </a:ext>
            </a:extLst>
          </p:cNvPr>
          <p:cNvSpPr txBox="1"/>
          <p:nvPr/>
        </p:nvSpPr>
        <p:spPr>
          <a:xfrm>
            <a:off x="1340449" y="1837266"/>
            <a:ext cx="327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chemeClr val="accent1"/>
                </a:solidFill>
              </a:rPr>
              <a:t>Khai báo năng lượng cho tất cả hoạt động, trừ nhiên liệu sử dụng làm nguyên liệu (nếu có)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87882-EEED-7373-10B7-3ADFA2467C12}"/>
              </a:ext>
            </a:extLst>
          </p:cNvPr>
          <p:cNvSpPr txBox="1"/>
          <p:nvPr/>
        </p:nvSpPr>
        <p:spPr>
          <a:xfrm>
            <a:off x="607913" y="4484493"/>
            <a:ext cx="3818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>
                <a:solidFill>
                  <a:schemeClr val="accent1"/>
                </a:solidFill>
              </a:rPr>
              <a:t>Số liệu điện chỉ sử dụng để tham chiếu, đối chứng, kiểm tra chéo (phát thải gián tiếp)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>
                <a:solidFill>
                  <a:schemeClr val="accent1"/>
                </a:solidFill>
              </a:rPr>
              <a:t>Điện sử dụng = </a:t>
            </a:r>
            <a:r>
              <a:rPr lang="en-VN">
                <a:solidFill>
                  <a:schemeClr val="accent1"/>
                </a:solidFill>
              </a:rPr>
              <a:t>mua </a:t>
            </a:r>
            <a:r>
              <a:rPr lang="en-VN" smtClean="0">
                <a:solidFill>
                  <a:schemeClr val="accent1"/>
                </a:solidFill>
              </a:rPr>
              <a:t>vào</a:t>
            </a:r>
            <a:r>
              <a:rPr lang="en-US" smtClean="0">
                <a:solidFill>
                  <a:schemeClr val="accent1"/>
                </a:solidFill>
              </a:rPr>
              <a:t> + tự sản xuất</a:t>
            </a:r>
            <a:r>
              <a:rPr lang="en-VN" smtClean="0">
                <a:solidFill>
                  <a:schemeClr val="accent1"/>
                </a:solidFill>
              </a:rPr>
              <a:t> </a:t>
            </a:r>
            <a:r>
              <a:rPr lang="en-VN" dirty="0">
                <a:solidFill>
                  <a:schemeClr val="accent1"/>
                </a:solidFill>
              </a:rPr>
              <a:t>– bán 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>
                <a:solidFill>
                  <a:schemeClr val="accent1"/>
                </a:solidFill>
              </a:rPr>
              <a:t>Trong trường hợp có sản xuất điện, bổ sung sản lượng điện tự sản xuất vào mục 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D786D1-A880-762E-A07A-FC81053708BC}"/>
              </a:ext>
            </a:extLst>
          </p:cNvPr>
          <p:cNvSpPr txBox="1"/>
          <p:nvPr/>
        </p:nvSpPr>
        <p:spPr>
          <a:xfrm>
            <a:off x="741405" y="3159588"/>
            <a:ext cx="59984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C1.1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F6D67D-070D-BA8B-4A82-419998DB7BB8}"/>
              </a:ext>
            </a:extLst>
          </p:cNvPr>
          <p:cNvSpPr txBox="1"/>
          <p:nvPr/>
        </p:nvSpPr>
        <p:spPr>
          <a:xfrm>
            <a:off x="5063541" y="5444974"/>
            <a:ext cx="6366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>
                <a:solidFill>
                  <a:schemeClr val="accent1"/>
                </a:solidFill>
              </a:rPr>
              <a:t>Khai báo nhiên liệu quản lý trực tiếp (vận hành thiết bị, phương tiện vận chuyển, phát điện, căng tin, y tế…)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>
                <a:solidFill>
                  <a:schemeClr val="accent1"/>
                </a:solidFill>
              </a:rPr>
              <a:t>Quy đổi khối lượng theo đơn </a:t>
            </a:r>
            <a:r>
              <a:rPr lang="en-VN">
                <a:solidFill>
                  <a:schemeClr val="accent1"/>
                </a:solidFill>
              </a:rPr>
              <a:t>vị </a:t>
            </a:r>
            <a:r>
              <a:rPr lang="en-US" smtClean="0">
                <a:solidFill>
                  <a:schemeClr val="accent1"/>
                </a:solidFill>
              </a:rPr>
              <a:t>được </a:t>
            </a:r>
            <a:r>
              <a:rPr lang="en-US" smtClean="0">
                <a:solidFill>
                  <a:schemeClr val="accent1"/>
                </a:solidFill>
              </a:rPr>
              <a:t>yêu cầu (VD: với dầu DO, 1 lít = 0,000863 tấn)</a:t>
            </a:r>
            <a:endParaRPr lang="en-VN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>
                <a:solidFill>
                  <a:schemeClr val="accent1"/>
                </a:solidFill>
              </a:rPr>
              <a:t>Khai báo nhiệt trị thấp, theo MJ/đơn vị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VN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3B75C6-835D-2EE6-51B0-31D757FB172B}"/>
              </a:ext>
            </a:extLst>
          </p:cNvPr>
          <p:cNvSpPr txBox="1"/>
          <p:nvPr/>
        </p:nvSpPr>
        <p:spPr>
          <a:xfrm>
            <a:off x="5112555" y="1827168"/>
            <a:ext cx="59984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C1.2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649472-FE1B-6712-F7B5-D9546588F7D2}"/>
              </a:ext>
            </a:extLst>
          </p:cNvPr>
          <p:cNvSpPr txBox="1"/>
          <p:nvPr/>
        </p:nvSpPr>
        <p:spPr>
          <a:xfrm>
            <a:off x="8605212" y="1868646"/>
            <a:ext cx="133222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C1.3 và C1.4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9EFFEC-C024-2177-068E-B5D16D9595F1}"/>
              </a:ext>
            </a:extLst>
          </p:cNvPr>
          <p:cNvSpPr txBox="1"/>
          <p:nvPr/>
        </p:nvSpPr>
        <p:spPr>
          <a:xfrm>
            <a:off x="8491125" y="3907819"/>
            <a:ext cx="3363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>
                <a:solidFill>
                  <a:schemeClr val="accent1"/>
                </a:solidFill>
              </a:rPr>
              <a:t>Khai báo hơi, nhiệt cho cả hai trường hợp mua vào (phát thải gián tiếp) và bán ra (phát thải trực tiếp)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V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C6AB-1183-A0A5-9D4A-091C5632BB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3538" y="315076"/>
            <a:ext cx="1107335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VN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báo số liệu – Phần C2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64221-AE31-A72A-A911-49F97649CB53}"/>
              </a:ext>
            </a:extLst>
          </p:cNvPr>
          <p:cNvSpPr txBox="1"/>
          <p:nvPr/>
        </p:nvSpPr>
        <p:spPr>
          <a:xfrm>
            <a:off x="755490" y="1848555"/>
            <a:ext cx="42511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75236B-55B2-1F5A-9829-778F8E35F6F7}"/>
              </a:ext>
            </a:extLst>
          </p:cNvPr>
          <p:cNvSpPr txBox="1"/>
          <p:nvPr/>
        </p:nvSpPr>
        <p:spPr>
          <a:xfrm>
            <a:off x="1340448" y="1837266"/>
            <a:ext cx="10396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>
                <a:solidFill>
                  <a:schemeClr val="accent1"/>
                </a:solidFill>
              </a:rPr>
              <a:t>Tách số liệu khai báo tại C1 cho hoạt động vận hành phương tiện vận chuyển (xe nâng</a:t>
            </a:r>
            <a:r>
              <a:rPr lang="en-VN">
                <a:solidFill>
                  <a:schemeClr val="accent1"/>
                </a:solidFill>
              </a:rPr>
              <a:t>, </a:t>
            </a:r>
            <a:r>
              <a:rPr lang="en-US" smtClean="0">
                <a:solidFill>
                  <a:schemeClr val="accent1"/>
                </a:solidFill>
              </a:rPr>
              <a:t>xe tải, xe hơi</a:t>
            </a:r>
            <a:r>
              <a:rPr lang="en-VN" smtClean="0">
                <a:solidFill>
                  <a:schemeClr val="accent1"/>
                </a:solidFill>
              </a:rPr>
              <a:t>…) </a:t>
            </a:r>
            <a:r>
              <a:rPr lang="en-VN" dirty="0">
                <a:solidFill>
                  <a:schemeClr val="accent1"/>
                </a:solidFill>
              </a:rPr>
              <a:t>và phần còn lại từ tổng C1 cho việc vận hành các thiết bị cố định (nồi hơi, lò nung, máy phát điện…)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>
                <a:solidFill>
                  <a:schemeClr val="accent1"/>
                </a:solidFill>
              </a:rPr>
              <a:t>Trong trường hợp không tách được cụ thể, ghi chú tại vào phần E về khối lượng và tần suất sử dụng thiết bị /phương tiện sử dụng nhiên liệu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674F4-2CA7-4629-2002-AF2C7A6A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506" y="3534833"/>
            <a:ext cx="6388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9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C6AB-1183-A0A5-9D4A-091C5632BB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3538" y="315076"/>
            <a:ext cx="11073350" cy="1325563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VN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báo số liệu – Phần 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64221-AE31-A72A-A911-49F97649CB53}"/>
              </a:ext>
            </a:extLst>
          </p:cNvPr>
          <p:cNvSpPr txBox="1"/>
          <p:nvPr/>
        </p:nvSpPr>
        <p:spPr>
          <a:xfrm>
            <a:off x="755490" y="1848555"/>
            <a:ext cx="44435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D1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75236B-55B2-1F5A-9829-778F8E35F6F7}"/>
              </a:ext>
            </a:extLst>
          </p:cNvPr>
          <p:cNvSpPr txBox="1"/>
          <p:nvPr/>
        </p:nvSpPr>
        <p:spPr>
          <a:xfrm>
            <a:off x="1340448" y="1837266"/>
            <a:ext cx="4896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chemeClr val="accent1"/>
                </a:solidFill>
              </a:rPr>
              <a:t>Chỉ yêu cầu khai báo khi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Q</a:t>
            </a:r>
            <a:r>
              <a:rPr lang="en-VN" smtClean="0">
                <a:solidFill>
                  <a:schemeClr val="accent1"/>
                </a:solidFill>
              </a:rPr>
              <a:t>uá </a:t>
            </a:r>
            <a:r>
              <a:rPr lang="en-VN" dirty="0">
                <a:solidFill>
                  <a:schemeClr val="accent1"/>
                </a:solidFill>
              </a:rPr>
              <a:t>trình sản xuất sinh ra CO2, CH4 hoặc N2O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dirty="0">
                <a:solidFill>
                  <a:schemeClr val="accent1"/>
                </a:solidFill>
              </a:rPr>
              <a:t>Có sử dụng nhiên liệu làm nguyên liệu đầu vào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713B6F-43B6-D057-5040-9AC9A572F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781" y="5584498"/>
            <a:ext cx="4900083" cy="1136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BE3D55-8A00-473C-043A-656143E97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48" y="5697194"/>
            <a:ext cx="4149088" cy="9233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F14481-2687-A095-0870-1F4EA6AEC09F}"/>
              </a:ext>
            </a:extLst>
          </p:cNvPr>
          <p:cNvSpPr txBox="1"/>
          <p:nvPr/>
        </p:nvSpPr>
        <p:spPr>
          <a:xfrm>
            <a:off x="6358781" y="5068216"/>
            <a:ext cx="44435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D3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8295A0-4C69-8849-10AD-98A06BAFA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781" y="1933489"/>
            <a:ext cx="5573889" cy="27979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F76691-CBBF-5C51-0E94-9E38E92643D0}"/>
              </a:ext>
            </a:extLst>
          </p:cNvPr>
          <p:cNvSpPr txBox="1"/>
          <p:nvPr/>
        </p:nvSpPr>
        <p:spPr>
          <a:xfrm>
            <a:off x="739734" y="5028124"/>
            <a:ext cx="44435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dirty="0">
                <a:solidFill>
                  <a:schemeClr val="bg1"/>
                </a:solidFill>
              </a:rPr>
              <a:t>D2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ACDEB-B7C1-85A3-CFDA-EC1E7227D9F9}"/>
              </a:ext>
            </a:extLst>
          </p:cNvPr>
          <p:cNvSpPr txBox="1"/>
          <p:nvPr/>
        </p:nvSpPr>
        <p:spPr>
          <a:xfrm>
            <a:off x="1305440" y="4998307"/>
            <a:ext cx="489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chemeClr val="accent1"/>
                </a:solidFill>
              </a:rPr>
              <a:t>Chỉ yêu cầu khai báo khi có phát sinh và thu hồi CO2 từ quá trình sản xuất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905B15-307A-7C47-0C36-4AC93CC07F68}"/>
              </a:ext>
            </a:extLst>
          </p:cNvPr>
          <p:cNvSpPr txBox="1"/>
          <p:nvPr/>
        </p:nvSpPr>
        <p:spPr>
          <a:xfrm>
            <a:off x="6839909" y="4955446"/>
            <a:ext cx="489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chemeClr val="accent1"/>
                </a:solidFill>
              </a:rPr>
              <a:t>Bảng định mức hoặc suất tiêu thụ năng lượng làm cơ sở tham chiếu, tính toán định mức ngành</a:t>
            </a:r>
          </a:p>
        </p:txBody>
      </p:sp>
    </p:spTree>
    <p:extLst>
      <p:ext uri="{BB962C8B-B14F-4D97-AF65-F5344CB8AC3E}">
        <p14:creationId xmlns:p14="http://schemas.microsoft.com/office/powerpoint/2010/main" val="256015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04111-9457-DEDC-D9F4-DE05923A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968" y="1966491"/>
            <a:ext cx="5440627" cy="2705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EC6AB-1183-A0A5-9D4A-091C5632BB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3538" y="315076"/>
            <a:ext cx="11073350" cy="1325563"/>
          </a:xfrm>
          <a:noFill/>
        </p:spPr>
        <p:txBody>
          <a:bodyPr>
            <a:normAutofit/>
          </a:bodyPr>
          <a:lstStyle/>
          <a:p>
            <a:r>
              <a:rPr lang="en-VN" b="1" dirty="0">
                <a:latin typeface="Arial" panose="020B0604020202020204" pitchFamily="34" charset="0"/>
                <a:cs typeface="Arial" panose="020B0604020202020204" pitchFamily="34" charset="0"/>
              </a:rPr>
              <a:t>Hướng dẫn chi tiết hơn?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951D7-0227-CB5D-6CA3-61096C36C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01" y="3450798"/>
            <a:ext cx="3952336" cy="3235744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0D78D492-CBB2-05A9-02BF-B9CADF2B78E6}"/>
              </a:ext>
            </a:extLst>
          </p:cNvPr>
          <p:cNvSpPr/>
          <p:nvPr/>
        </p:nvSpPr>
        <p:spPr>
          <a:xfrm>
            <a:off x="5701622" y="3496084"/>
            <a:ext cx="819856" cy="6363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87910-47E1-4BD6-2EBE-00CEE7CA3585}"/>
              </a:ext>
            </a:extLst>
          </p:cNvPr>
          <p:cNvSpPr txBox="1"/>
          <p:nvPr/>
        </p:nvSpPr>
        <p:spPr>
          <a:xfrm>
            <a:off x="6685812" y="1434234"/>
            <a:ext cx="215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www.knk-hoachat.vn</a:t>
            </a:r>
          </a:p>
        </p:txBody>
      </p:sp>
      <p:sp>
        <p:nvSpPr>
          <p:cNvPr id="11" name="U-turn Arrow 10">
            <a:extLst>
              <a:ext uri="{FF2B5EF4-FFF2-40B4-BE49-F238E27FC236}">
                <a16:creationId xmlns:a16="http://schemas.microsoft.com/office/drawing/2014/main" id="{FC2048E7-8332-5431-45E4-8737CC53957D}"/>
              </a:ext>
            </a:extLst>
          </p:cNvPr>
          <p:cNvSpPr/>
          <p:nvPr/>
        </p:nvSpPr>
        <p:spPr>
          <a:xfrm rot="5400000">
            <a:off x="8856156" y="1676516"/>
            <a:ext cx="1275101" cy="898522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0ECCCB-212F-BD82-F898-8254B7E0274D}"/>
              </a:ext>
            </a:extLst>
          </p:cNvPr>
          <p:cNvSpPr txBox="1"/>
          <p:nvPr/>
        </p:nvSpPr>
        <p:spPr>
          <a:xfrm>
            <a:off x="9968089" y="1966492"/>
            <a:ext cx="178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Chọn Tab Liên hệ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424441-A562-1757-133A-4740650B0405}"/>
              </a:ext>
            </a:extLst>
          </p:cNvPr>
          <p:cNvSpPr txBox="1"/>
          <p:nvPr/>
        </p:nvSpPr>
        <p:spPr>
          <a:xfrm>
            <a:off x="1567819" y="1796815"/>
            <a:ext cx="1454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Tab liên hệ</a:t>
            </a:r>
          </a:p>
        </p:txBody>
      </p:sp>
      <p:sp>
        <p:nvSpPr>
          <p:cNvPr id="21" name="Bent Arrow 20">
            <a:extLst>
              <a:ext uri="{FF2B5EF4-FFF2-40B4-BE49-F238E27FC236}">
                <a16:creationId xmlns:a16="http://schemas.microsoft.com/office/drawing/2014/main" id="{5F1F7FF6-0F04-D5C9-96A3-63E4DFB2515B}"/>
              </a:ext>
            </a:extLst>
          </p:cNvPr>
          <p:cNvSpPr/>
          <p:nvPr/>
        </p:nvSpPr>
        <p:spPr>
          <a:xfrm flipV="1">
            <a:off x="2294996" y="2255029"/>
            <a:ext cx="1639502" cy="1106887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3291FAC3-3BE6-F60A-395F-F2B3AEA63009}"/>
              </a:ext>
            </a:extLst>
          </p:cNvPr>
          <p:cNvSpPr/>
          <p:nvPr/>
        </p:nvSpPr>
        <p:spPr>
          <a:xfrm>
            <a:off x="1648175" y="2255029"/>
            <a:ext cx="574635" cy="12410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91E3C-BED8-3196-7827-1D35CCB65AC9}"/>
              </a:ext>
            </a:extLst>
          </p:cNvPr>
          <p:cNvSpPr txBox="1"/>
          <p:nvPr/>
        </p:nvSpPr>
        <p:spPr>
          <a:xfrm>
            <a:off x="2723935" y="2322323"/>
            <a:ext cx="124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Gửi yêu cầu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BDCB67-426D-56C0-5B3F-52AF57A054F2}"/>
              </a:ext>
            </a:extLst>
          </p:cNvPr>
          <p:cNvSpPr txBox="1"/>
          <p:nvPr/>
        </p:nvSpPr>
        <p:spPr>
          <a:xfrm>
            <a:off x="781478" y="2408123"/>
            <a:ext cx="124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Gọi điện trực tiếp</a:t>
            </a:r>
          </a:p>
        </p:txBody>
      </p:sp>
    </p:spTree>
    <p:extLst>
      <p:ext uri="{BB962C8B-B14F-4D97-AF65-F5344CB8AC3E}">
        <p14:creationId xmlns:p14="http://schemas.microsoft.com/office/powerpoint/2010/main" val="57005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704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HƯỚNG DẪN ĐIỀN THÔNG TIN</vt:lpstr>
      <vt:lpstr>Cấu trúc Biểu 01</vt:lpstr>
      <vt:lpstr>Lưu ý</vt:lpstr>
      <vt:lpstr>Khai báo số liệu – Phần A, E</vt:lpstr>
      <vt:lpstr>Khai báo số liệu – Phần B</vt:lpstr>
      <vt:lpstr>Khai báo số liệu – Phần C1</vt:lpstr>
      <vt:lpstr>Khai báo số liệu – Phần C2</vt:lpstr>
      <vt:lpstr>Khai báo số liệu – Phần D</vt:lpstr>
      <vt:lpstr>Hướng dẫn chi tiết hơn?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ĐIỀN THÔNG TIN</dc:title>
  <dc:creator>Loan Tang</dc:creator>
  <cp:lastModifiedBy>Hang</cp:lastModifiedBy>
  <cp:revision>3</cp:revision>
  <dcterms:created xsi:type="dcterms:W3CDTF">2023-09-12T10:30:42Z</dcterms:created>
  <dcterms:modified xsi:type="dcterms:W3CDTF">2023-09-12T22:36:46Z</dcterms:modified>
</cp:coreProperties>
</file>